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96" y="2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8D0F4-887C-468B-965D-C638867FAC5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7B332-FA90-4BF8-A25C-FC51765AC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BB4A-E4BB-4FE9-A30C-148EA5D50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912B7-59B5-4296-9ECA-608B9D25D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60AA6-D460-40EB-99BA-254D7C19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9FFF0-340A-4366-9F62-18C35E6B3CA2}" type="datetime1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538D7-F5DE-428C-BFA6-6347FEF2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9CC3A-CDD3-469C-80D4-7F1FC86F7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60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2C83-022A-4916-892C-45B214A5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079EE-8D96-4FEE-8F64-395FB63BE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58AA7-A5B1-4E1A-AA51-D88862B8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06F0-9724-436A-ADC3-45CF80B91571}" type="datetime1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ABBE4-E89C-4870-A3AE-57B75F15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FAD58-2A43-4BAD-B33B-FE0CF1DC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6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90F14A-2660-44E1-A9AA-05D1E072F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E0A03-AC0A-4E56-A7F7-3C88C2BA9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40209-EB7F-4207-BA59-5A0E937F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98C6-C7BB-484C-9787-A53D2569B39C}" type="datetime1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09825-01B2-4902-A363-897882A0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C69F1-ABF0-4984-8A0B-B9D6A729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54C44-4337-4B32-92C4-17BCD48E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3AF9B-0F6D-4C82-90CC-28529CD28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6677B-CD54-449A-B2A8-72AD1DD8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8377D-6872-4D28-835A-748A2AD1A769}" type="datetime1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7DFA8-D970-404B-A2AC-4692DA9D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DFE32-B6B0-4E54-B461-AAC61A8F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9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2B5C-055B-43DE-B1EB-093E36C84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7D02-1E7F-4C24-954F-2BB4D0416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5F0D5-4F41-4709-AB58-7BD394FF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3F6C-2227-420F-8320-A5F2CAD6BE2B}" type="datetime1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D2F35-0302-4DDC-93FB-74AFB9C98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A4F4E-0895-415C-A440-BE129F59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8FF0F-6635-4F58-8D33-F186624A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74CF-6859-4C09-B045-3F11634FB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BA05F-CB2A-4E91-8058-2EA62BBF0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E736C-1CBF-4DD0-8BE6-93186C16D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C55C-6D82-41D4-9055-F3418D72BAF5}" type="datetime1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C5764-9D80-4E22-BEBB-6032570C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FB260-8CD3-4B75-A646-0A4D2095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5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0F61-C702-4E03-8B93-1D9FFDA8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D2133-3557-4C58-8510-A5ECC9B28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46483-37F1-4723-9144-95CBE1516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D994EF-A3FE-4E69-A1A5-86B16FE7F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06B88-B6B2-4207-81A5-6AAF5B2603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BC005-8E32-4B39-A82A-45229656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34957-0EDF-4ABB-8983-074490DD7E2D}" type="datetime1">
              <a:rPr lang="en-US" smtClean="0"/>
              <a:t>6/17/2021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A3C5F-D1DB-431C-8707-1BEA2AE8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9504D-6677-4B0A-A5E6-A28B7C97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4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BA01-77E0-4B44-A806-6FF48430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83B9F-0AE0-4DDF-88D0-68C5A0ED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AA09-9632-42DA-B23C-7965380AE851}" type="datetime1">
              <a:rPr lang="en-US" smtClean="0"/>
              <a:t>6/17/2021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4370C-839A-4F2F-9E54-69BD0A1DC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D2F09-EB3D-4E41-BBD6-C5614667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A3C32-50EC-48FF-BD9A-C058377C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D733-2FE5-4D05-9A45-EB076905FD3E}" type="datetime1">
              <a:rPr lang="en-US" smtClean="0"/>
              <a:t>6/17/2021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3DC9F-3A93-418F-A070-766E84E8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505AD-5F82-46B3-AECA-037CEA2C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E15A-E064-4777-8B7B-86F12F5E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EB693-BE36-4C7A-998B-6E1E4BF8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25716-AA3F-4B10-8619-8730A9999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1FAFD-228D-40F7-9683-F0051FC9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E1874-EBC0-447D-8A2D-BDD9BA377FB2}" type="datetime1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77392-9053-4C32-8EFD-2917459A4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C37FA-6491-4006-A363-C32C78FC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6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ECF0-7DD5-4D9D-BBF3-0655FFDA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15599-63C1-43A0-8687-D3E3EC8E3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F5DD-B8CE-4BCA-B0ED-C529F0B27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878F3-CE6B-49ED-A109-C0F35E8F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74EE-C928-4B39-BEFC-EAB3A2C85C00}" type="datetime1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E89CE-8F04-47C2-88CE-D0D1EEF5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5D286-8FE9-4FF6-9848-E4895502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0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F7E84-169B-4F26-8D54-0CA083B5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9C07B-85DA-4BE4-BA71-383ED9276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89B36-C88F-476A-9409-05158ED2D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67910-57AF-4DF2-98C5-6E266A641A5F}" type="datetime1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1ACD4-82DC-48F1-9202-3E95A6CF9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WEDA DREDGING SUMMIT &amp; EXPO ‘19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68705-F983-4CD2-9498-AEDAD9B3E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6DF49-B5B4-438E-A3D7-C5CDEB293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id:image001.jpg@01D4389E.BBCDEC50">
            <a:extLst>
              <a:ext uri="{FF2B5EF4-FFF2-40B4-BE49-F238E27FC236}">
                <a16:creationId xmlns:a16="http://schemas.microsoft.com/office/drawing/2014/main" id="{3E3B3D26-01CD-4133-95CE-2676CB690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87" y="266020"/>
            <a:ext cx="2117715" cy="13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161623E0-938A-433B-919A-CE2337009813}"/>
              </a:ext>
            </a:extLst>
          </p:cNvPr>
          <p:cNvSpPr txBox="1">
            <a:spLocks/>
          </p:cNvSpPr>
          <p:nvPr/>
        </p:nvSpPr>
        <p:spPr>
          <a:xfrm>
            <a:off x="7921311" y="1932652"/>
            <a:ext cx="4426857" cy="27363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Bonner Bridge Submerged Aquatic Vegetation Mitigation</a:t>
            </a:r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929B4D83-9444-4003-8298-9E59959F6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6" b="29906"/>
          <a:stretch>
            <a:fillRect/>
          </a:stretch>
        </p:blipFill>
        <p:spPr>
          <a:xfrm>
            <a:off x="-957849" y="1954872"/>
            <a:ext cx="8879160" cy="26824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91E5E-CDE4-4D99-B365-571FE061E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20" y="357048"/>
            <a:ext cx="1458560" cy="145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DED25-7EA1-4437-9A12-CD0F77E7B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86" y="266020"/>
            <a:ext cx="1609893" cy="1609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Subtitle 5">
            <a:extLst>
              <a:ext uri="{FF2B5EF4-FFF2-40B4-BE49-F238E27FC236}">
                <a16:creationId xmlns:a16="http://schemas.microsoft.com/office/drawing/2014/main" id="{7F1163B9-C138-4658-B832-960FAD8FAA80}"/>
              </a:ext>
            </a:extLst>
          </p:cNvPr>
          <p:cNvSpPr txBox="1">
            <a:spLocks/>
          </p:cNvSpPr>
          <p:nvPr/>
        </p:nvSpPr>
        <p:spPr>
          <a:xfrm>
            <a:off x="1752739" y="4776577"/>
            <a:ext cx="83820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226AB3"/>
                </a:solidFill>
                <a:latin typeface="Calibri" panose="020F0502020204030204" pitchFamily="34" charset="0"/>
              </a:rPr>
              <a:t>Phillip Todd (Atlantic </a:t>
            </a:r>
            <a:r>
              <a:rPr lang="en-US" sz="3200" dirty="0" err="1">
                <a:solidFill>
                  <a:srgbClr val="226AB3"/>
                </a:solidFill>
                <a:latin typeface="Calibri" panose="020F0502020204030204" pitchFamily="34" charset="0"/>
              </a:rPr>
              <a:t>Reefmaker</a:t>
            </a:r>
            <a:r>
              <a:rPr lang="en-US" sz="3200" dirty="0">
                <a:solidFill>
                  <a:srgbClr val="226AB3"/>
                </a:solidFill>
                <a:latin typeface="Calibri" panose="020F0502020204030204" pitchFamily="34" charset="0"/>
              </a:rPr>
              <a:t>) </a:t>
            </a:r>
          </a:p>
          <a:p>
            <a:pPr lvl="0">
              <a:defRPr/>
            </a:pPr>
            <a:r>
              <a:rPr lang="en-US" sz="3200" dirty="0">
                <a:solidFill>
                  <a:srgbClr val="226AB3"/>
                </a:solidFill>
                <a:latin typeface="Calibri" panose="020F0502020204030204" pitchFamily="34" charset="0"/>
              </a:rPr>
              <a:t>Mark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26AB3"/>
                </a:solidFill>
                <a:effectLst/>
                <a:uLnTx/>
                <a:uFillTx/>
                <a:latin typeface="Calibri" panose="020F0502020204030204" pitchFamily="34" charset="0"/>
              </a:rPr>
              <a:t>Fonseca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26AB3"/>
                </a:solidFill>
                <a:effectLst/>
                <a:uLnTx/>
                <a:uFillTx/>
                <a:latin typeface="Calibri" panose="020F0502020204030204" pitchFamily="34" charset="0"/>
              </a:rPr>
              <a:t>(CSA)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Georgia"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26AB3"/>
                </a:solidFill>
                <a:effectLst/>
                <a:uLnTx/>
                <a:uFillTx/>
                <a:latin typeface="Calibri" panose="020F0502020204030204" pitchFamily="34" charset="0"/>
              </a:rPr>
              <a:t>Tyler Stanton </a:t>
            </a:r>
            <a:r>
              <a:rPr lang="en-US" sz="3200" dirty="0">
                <a:solidFill>
                  <a:srgbClr val="226AB3"/>
                </a:solidFill>
                <a:latin typeface="Calibri" panose="020F0502020204030204" pitchFamily="34" charset="0"/>
              </a:rPr>
              <a:t>(NCDOT)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26AB3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226B5-F8FB-4662-9D9E-778ACFACBA21}"/>
              </a:ext>
            </a:extLst>
          </p:cNvPr>
          <p:cNvSpPr txBox="1"/>
          <p:nvPr/>
        </p:nvSpPr>
        <p:spPr>
          <a:xfrm>
            <a:off x="8604113" y="5157577"/>
            <a:ext cx="306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</a:t>
            </a:r>
            <a:r>
              <a:rPr lang="en-US"/>
              <a:t>Dredging Association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A01D9-C421-4BBC-8E23-0E95C336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337119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1" y="0"/>
            <a:ext cx="109614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Near field sediment elevation survey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46FC22-0CCA-47FF-8F3A-7911942C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3" y="439810"/>
            <a:ext cx="4818099" cy="340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732587-8F56-40D5-A8EB-B929E2A45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0" b="18431"/>
          <a:stretch/>
        </p:blipFill>
        <p:spPr>
          <a:xfrm>
            <a:off x="3719128" y="3304662"/>
            <a:ext cx="7702379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8FAAAC-67AD-44ED-AB49-DF952254413C}"/>
              </a:ext>
            </a:extLst>
          </p:cNvPr>
          <p:cNvSpPr txBox="1"/>
          <p:nvPr/>
        </p:nvSpPr>
        <p:spPr>
          <a:xfrm>
            <a:off x="5720678" y="918166"/>
            <a:ext cx="5797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Transect surveys of elevation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Erosion pits under structure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Shoaling on south (lee) side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ECC447-5375-4CBB-95AB-37B531AA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9233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10750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Near field sediment elevation survey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B3E01F-4956-46FC-AA81-D5F7CD577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435670"/>
              </p:ext>
            </p:extLst>
          </p:nvPr>
        </p:nvGraphicFramePr>
        <p:xfrm>
          <a:off x="6497352" y="797497"/>
          <a:ext cx="4929808" cy="21444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86909">
                  <a:extLst>
                    <a:ext uri="{9D8B030D-6E8A-4147-A177-3AD203B41FA5}">
                      <a16:colId xmlns:a16="http://schemas.microsoft.com/office/drawing/2014/main" val="2728797653"/>
                    </a:ext>
                  </a:extLst>
                </a:gridCol>
                <a:gridCol w="1175486">
                  <a:extLst>
                    <a:ext uri="{9D8B030D-6E8A-4147-A177-3AD203B41FA5}">
                      <a16:colId xmlns:a16="http://schemas.microsoft.com/office/drawing/2014/main" val="3451372517"/>
                    </a:ext>
                  </a:extLst>
                </a:gridCol>
                <a:gridCol w="1175486">
                  <a:extLst>
                    <a:ext uri="{9D8B030D-6E8A-4147-A177-3AD203B41FA5}">
                      <a16:colId xmlns:a16="http://schemas.microsoft.com/office/drawing/2014/main" val="3782366382"/>
                    </a:ext>
                  </a:extLst>
                </a:gridCol>
                <a:gridCol w="1191927">
                  <a:extLst>
                    <a:ext uri="{9D8B030D-6E8A-4147-A177-3AD203B41FA5}">
                      <a16:colId xmlns:a16="http://schemas.microsoft.com/office/drawing/2014/main" val="1824914823"/>
                    </a:ext>
                  </a:extLst>
                </a:gridCol>
              </a:tblGrid>
              <a:tr h="8830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Substrate    % Cover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Infrequent Inundation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Frequent Inundation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Near-continual Inundation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365775"/>
                  </a:ext>
                </a:extLst>
              </a:tr>
              <a:tr h="8830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Embedded Granite 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17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6133605"/>
                  </a:ext>
                </a:extLst>
              </a:tr>
              <a:tr h="3784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Concrete 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96555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B9ACC1E-9C4C-43BE-83EB-0A653E572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3133502"/>
            <a:ext cx="5350090" cy="372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6A164A-22C7-4ADC-A6AA-674C9EC4C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073"/>
            <a:ext cx="6202879" cy="4619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0CA47E-577B-42C0-98F0-B241723892A1}"/>
              </a:ext>
            </a:extLst>
          </p:cNvPr>
          <p:cNvSpPr txBox="1"/>
          <p:nvPr/>
        </p:nvSpPr>
        <p:spPr>
          <a:xfrm>
            <a:off x="9287" y="4857251"/>
            <a:ext cx="1181734" cy="27699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Concrete base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6036F-7346-4790-AC64-191C946F645F}"/>
              </a:ext>
            </a:extLst>
          </p:cNvPr>
          <p:cNvSpPr txBox="1"/>
          <p:nvPr/>
        </p:nvSpPr>
        <p:spPr>
          <a:xfrm>
            <a:off x="4837322" y="795890"/>
            <a:ext cx="1258678" cy="27699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Embedded rock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A0786B-1A22-4556-9ECE-6F40DDECA6F1}"/>
              </a:ext>
            </a:extLst>
          </p:cNvPr>
          <p:cNvSpPr txBox="1"/>
          <p:nvPr/>
        </p:nvSpPr>
        <p:spPr>
          <a:xfrm>
            <a:off x="2736617" y="5554278"/>
            <a:ext cx="444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~15% areal cover relocated seagrass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59FE83-14EB-4F0F-8331-80DEF019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21501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10750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Epibiont Cover/Relocated Seagrass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A4E64D-55F5-4758-BABE-64A83A3D73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321"/>
          <a:stretch/>
        </p:blipFill>
        <p:spPr>
          <a:xfrm>
            <a:off x="1090011" y="729509"/>
            <a:ext cx="4758340" cy="348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1C1C39-1630-4C62-A30F-DA6B32A2A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729509"/>
            <a:ext cx="4667717" cy="348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A743A8-69BA-409A-9014-A4992C043BAA}"/>
              </a:ext>
            </a:extLst>
          </p:cNvPr>
          <p:cNvSpPr/>
          <p:nvPr/>
        </p:nvSpPr>
        <p:spPr>
          <a:xfrm>
            <a:off x="3097170" y="4358689"/>
            <a:ext cx="6278095" cy="4264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+ 1.34 acres (0.54 ha) in zones with &gt;33% energy ↓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0B0214-CAFC-480C-90B5-69731A44A311}"/>
              </a:ext>
            </a:extLst>
          </p:cNvPr>
          <p:cNvSpPr txBox="1"/>
          <p:nvPr/>
        </p:nvSpPr>
        <p:spPr>
          <a:xfrm>
            <a:off x="1069082" y="725708"/>
            <a:ext cx="11128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January 2017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2BBDC-0D6D-4998-B365-AFF5F6B839E7}"/>
              </a:ext>
            </a:extLst>
          </p:cNvPr>
          <p:cNvSpPr txBox="1"/>
          <p:nvPr/>
        </p:nvSpPr>
        <p:spPr>
          <a:xfrm>
            <a:off x="6287210" y="709323"/>
            <a:ext cx="13179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September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26B91E-CABB-46D1-AB40-FC5C486F7B9F}"/>
              </a:ext>
            </a:extLst>
          </p:cNvPr>
          <p:cNvSpPr txBox="1"/>
          <p:nvPr/>
        </p:nvSpPr>
        <p:spPr>
          <a:xfrm>
            <a:off x="9462052" y="725708"/>
            <a:ext cx="154931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4, ~2.5 ac (1.01 ha) Reference Zones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AA31D8B-0CFC-4306-9A49-3C5C19766D89}"/>
              </a:ext>
            </a:extLst>
          </p:cNvPr>
          <p:cNvSpPr/>
          <p:nvPr/>
        </p:nvSpPr>
        <p:spPr>
          <a:xfrm rot="10800000">
            <a:off x="8817619" y="1946142"/>
            <a:ext cx="1115293" cy="101791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4A9D299-9B0E-42A5-B23C-98EC7743EAF1}"/>
              </a:ext>
            </a:extLst>
          </p:cNvPr>
          <p:cNvSpPr/>
          <p:nvPr/>
        </p:nvSpPr>
        <p:spPr>
          <a:xfrm rot="10800000">
            <a:off x="9060074" y="2513981"/>
            <a:ext cx="872838" cy="101792"/>
          </a:xfrm>
          <a:prstGeom prst="rightArrow">
            <a:avLst/>
          </a:prstGeom>
          <a:solidFill>
            <a:schemeClr val="tx1"/>
          </a:solidFill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1064E72-817C-4AAD-8091-4C4BD85CA3B5}"/>
              </a:ext>
            </a:extLst>
          </p:cNvPr>
          <p:cNvSpPr/>
          <p:nvPr/>
        </p:nvSpPr>
        <p:spPr>
          <a:xfrm rot="10800000">
            <a:off x="9375265" y="3408454"/>
            <a:ext cx="479007" cy="96727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E316E1-90FE-4259-A839-ED9D3B852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531656"/>
              </p:ext>
            </p:extLst>
          </p:nvPr>
        </p:nvGraphicFramePr>
        <p:xfrm>
          <a:off x="1494496" y="4838886"/>
          <a:ext cx="8707709" cy="1803340"/>
        </p:xfrm>
        <a:graphic>
          <a:graphicData uri="http://schemas.openxmlformats.org/drawingml/2006/table">
            <a:tbl>
              <a:tblPr/>
              <a:tblGrid>
                <a:gridCol w="3125067">
                  <a:extLst>
                    <a:ext uri="{9D8B030D-6E8A-4147-A177-3AD203B41FA5}">
                      <a16:colId xmlns:a16="http://schemas.microsoft.com/office/drawing/2014/main" val="239334448"/>
                    </a:ext>
                  </a:extLst>
                </a:gridCol>
                <a:gridCol w="1077085">
                  <a:extLst>
                    <a:ext uri="{9D8B030D-6E8A-4147-A177-3AD203B41FA5}">
                      <a16:colId xmlns:a16="http://schemas.microsoft.com/office/drawing/2014/main" val="1750951844"/>
                    </a:ext>
                  </a:extLst>
                </a:gridCol>
                <a:gridCol w="1077085">
                  <a:extLst>
                    <a:ext uri="{9D8B030D-6E8A-4147-A177-3AD203B41FA5}">
                      <a16:colId xmlns:a16="http://schemas.microsoft.com/office/drawing/2014/main" val="3518900201"/>
                    </a:ext>
                  </a:extLst>
                </a:gridCol>
                <a:gridCol w="1699066">
                  <a:extLst>
                    <a:ext uri="{9D8B030D-6E8A-4147-A177-3AD203B41FA5}">
                      <a16:colId xmlns:a16="http://schemas.microsoft.com/office/drawing/2014/main" val="4220996309"/>
                    </a:ext>
                  </a:extLst>
                </a:gridCol>
                <a:gridCol w="1729406">
                  <a:extLst>
                    <a:ext uri="{9D8B030D-6E8A-4147-A177-3AD203B41FA5}">
                      <a16:colId xmlns:a16="http://schemas.microsoft.com/office/drawing/2014/main" val="3124784187"/>
                    </a:ext>
                  </a:extLst>
                </a:gridCol>
              </a:tblGrid>
              <a:tr h="360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Areas of assessment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cover 2017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cover 2018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Gain per base (ac/ ha)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Ref. adj change % cover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706201"/>
                  </a:ext>
                </a:extLst>
              </a:tr>
              <a:tr h="360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 areas (4, 2.48 ac/ 1.00 ha)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0.22/ 0.09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705300"/>
                  </a:ext>
                </a:extLst>
              </a:tr>
              <a:tr h="360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area of &gt;66% wave Energy decrease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1.18/ 0.48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964457"/>
                  </a:ext>
                </a:extLst>
              </a:tr>
              <a:tr h="360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area of 34-66% wave Energy decrease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1.02/ 0.41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817297"/>
                  </a:ext>
                </a:extLst>
              </a:tr>
              <a:tr h="360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area of 5-33% wave Energy decrease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0.31/ 0.13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24899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FF0EB0-AE97-4A58-9394-DF5F6F07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036" y="6611927"/>
            <a:ext cx="4114800" cy="365125"/>
          </a:xfrm>
        </p:spPr>
        <p:txBody>
          <a:bodyPr/>
          <a:lstStyle/>
          <a:p>
            <a:r>
              <a:rPr lang="en-US" dirty="0"/>
              <a:t>WEDA DREDGING SUMMIT &amp; EXPO ‘19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D4F8A9-C2D3-4789-821C-9A46C3626A24}"/>
              </a:ext>
            </a:extLst>
          </p:cNvPr>
          <p:cNvSpPr txBox="1"/>
          <p:nvPr/>
        </p:nvSpPr>
        <p:spPr>
          <a:xfrm>
            <a:off x="9754676" y="1858539"/>
            <a:ext cx="1212191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&gt;66% energy 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6BFBFD-9D00-413B-A6C2-73C0CFF5FE0A}"/>
              </a:ext>
            </a:extLst>
          </p:cNvPr>
          <p:cNvSpPr txBox="1"/>
          <p:nvPr/>
        </p:nvSpPr>
        <p:spPr>
          <a:xfrm>
            <a:off x="9624449" y="2426378"/>
            <a:ext cx="138691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33-66% energy 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DDF8C1-5FB7-48AD-9579-523276745F66}"/>
              </a:ext>
            </a:extLst>
          </p:cNvPr>
          <p:cNvSpPr txBox="1"/>
          <p:nvPr/>
        </p:nvSpPr>
        <p:spPr>
          <a:xfrm>
            <a:off x="9709408" y="3322880"/>
            <a:ext cx="1301959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5-33% energy ↓</a:t>
            </a:r>
          </a:p>
        </p:txBody>
      </p:sp>
    </p:spTree>
    <p:extLst>
      <p:ext uri="{BB962C8B-B14F-4D97-AF65-F5344CB8AC3E}">
        <p14:creationId xmlns:p14="http://schemas.microsoft.com/office/powerpoint/2010/main" val="428009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83213-9D26-4721-BE6B-F167B8541FCE}"/>
              </a:ext>
            </a:extLst>
          </p:cNvPr>
          <p:cNvSpPr/>
          <p:nvPr/>
        </p:nvSpPr>
        <p:spPr>
          <a:xfrm>
            <a:off x="783771" y="1271999"/>
            <a:ext cx="11029595" cy="431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Seagrass coverage changes across disturbance gradients</a:t>
            </a:r>
          </a:p>
          <a:p>
            <a:pPr marL="342900" lvl="0" indent="-342900" defTabSz="4572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NC seagrass/disturbance well studied and modeled</a:t>
            </a:r>
          </a:p>
          <a:p>
            <a:pPr marL="342900" lvl="0" indent="-342900" defTabSz="4572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Manipulation of gradient = changes in seagrass coverage</a:t>
            </a:r>
          </a:p>
          <a:p>
            <a:pPr marL="342900" lvl="0" indent="-342900" defTabSz="457200"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solidFill>
                  <a:srgbClr val="376092"/>
                </a:solidFill>
                <a:latin typeface="Calibri" panose="020F0502020204030204" pitchFamily="34" charset="0"/>
              </a:rPr>
              <a:t>Reefmaker</a:t>
            </a: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 technology with suspended </a:t>
            </a:r>
            <a:r>
              <a:rPr lang="en-US" sz="2800" dirty="0" err="1">
                <a:solidFill>
                  <a:srgbClr val="376092"/>
                </a:solidFill>
                <a:latin typeface="Calibri" panose="020F0502020204030204" pitchFamily="34" charset="0"/>
              </a:rPr>
              <a:t>wavebreak</a:t>
            </a: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 structure:</a:t>
            </a:r>
          </a:p>
          <a:p>
            <a:pPr marL="742950" lvl="1" indent="-285750" defTabSz="457200">
              <a:spcBef>
                <a:spcPts val="1000"/>
              </a:spcBef>
              <a:buFont typeface="Arial"/>
              <a:buChar char="–"/>
            </a:pPr>
            <a:r>
              <a:rPr lang="en-US" sz="2400" dirty="0">
                <a:solidFill>
                  <a:srgbClr val="376092"/>
                </a:solidFill>
                <a:latin typeface="Calibri" panose="020F0502020204030204" pitchFamily="34" charset="0"/>
              </a:rPr>
              <a:t>Supported new, persistent seagrass cover</a:t>
            </a:r>
          </a:p>
          <a:p>
            <a:pPr marL="742950" lvl="1" indent="-285750" defTabSz="457200">
              <a:spcBef>
                <a:spcPts val="1000"/>
              </a:spcBef>
              <a:buFont typeface="Arial"/>
              <a:buChar char="–"/>
            </a:pPr>
            <a:r>
              <a:rPr lang="en-US" sz="2400" dirty="0">
                <a:solidFill>
                  <a:srgbClr val="376092"/>
                </a:solidFill>
                <a:latin typeface="Calibri" panose="020F0502020204030204" pitchFamily="34" charset="0"/>
              </a:rPr>
              <a:t>Provided substantial additional Essential Fish Habitat service</a:t>
            </a:r>
          </a:p>
          <a:p>
            <a:pPr marL="342900" lvl="0" indent="-342900" defTabSz="4572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Cautiously optimistic - seagrass acreage &gt; mitigation requirements</a:t>
            </a:r>
          </a:p>
          <a:p>
            <a:pPr marL="342900" lvl="0" indent="-342900" defTabSz="4572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solidFill>
                  <a:srgbClr val="376092"/>
                </a:solidFill>
                <a:latin typeface="Calibri" panose="020F0502020204030204" pitchFamily="34" charset="0"/>
              </a:rPr>
              <a:t>Continued monitoring to validate and improve forecasting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1E8D79-7678-43EE-9C5D-E4C87856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238261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69B41C50-BE86-4157-8C5B-4A118F9C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6" b="32138"/>
          <a:stretch/>
        </p:blipFill>
        <p:spPr>
          <a:xfrm>
            <a:off x="323258" y="1936710"/>
            <a:ext cx="11545483" cy="5560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0D2A0C-0331-404B-8B89-F9EFE5D7577F}"/>
              </a:ext>
            </a:extLst>
          </p:cNvPr>
          <p:cNvSpPr/>
          <p:nvPr/>
        </p:nvSpPr>
        <p:spPr>
          <a:xfrm>
            <a:off x="9223697" y="2034599"/>
            <a:ext cx="2090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F3A17-3A30-43C1-B9E1-4C574C786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25" y="143967"/>
            <a:ext cx="1890631" cy="18906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78B64-1D01-404F-8F3F-75320D0DE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10" y="143965"/>
            <a:ext cx="1725559" cy="1725559"/>
          </a:xfrm>
          <a:prstGeom prst="rect">
            <a:avLst/>
          </a:prstGeom>
        </p:spPr>
      </p:pic>
      <p:pic>
        <p:nvPicPr>
          <p:cNvPr id="8" name="Picture 1" descr="cid:image001.jpg@01D4389E.BBCDEC50">
            <a:extLst>
              <a:ext uri="{FF2B5EF4-FFF2-40B4-BE49-F238E27FC236}">
                <a16:creationId xmlns:a16="http://schemas.microsoft.com/office/drawing/2014/main" id="{9B5672A6-45A6-4A40-BDC7-8AA8543F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39" y="311536"/>
            <a:ext cx="2117715" cy="13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473AEC-3526-40FA-98CA-8631A8B7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199033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Bonner Bridge seagrass impacts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C600C9-7737-4B4E-990F-24D128C9F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0" y="1567542"/>
            <a:ext cx="11427159" cy="471966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Bonner Bridge only direct connection of the NC Outer Banks to the mainland – in severe disrepair and is being replaced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Need 1.28 acres (0.52 hectare) new seagrass for Bonner Bridge impacts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No nearby candidate areas to be “fixed”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Here: 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Apply models of wave energy ↔ seagrass landscapes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Reduce wave energy on patchy seagrass beds 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↑Seagrass patch #, expansion, coalescence = increased acreage</a:t>
            </a:r>
          </a:p>
          <a:p>
            <a:endParaRPr lang="en-US" sz="2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66C48F-FB2B-481D-BAFD-77E9F6BA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120713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4873014" y="-1"/>
            <a:ext cx="7318986" cy="573201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Seagrass landscapes change across disturbance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0453D-2631-4FE0-8BBC-8A161794A0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94" y="2096161"/>
            <a:ext cx="3634882" cy="4470187"/>
          </a:xfrm>
          <a:prstGeom prst="rect">
            <a:avLst/>
          </a:prstGeom>
          <a:noFill/>
          <a:ln w="25400">
            <a:solidFill>
              <a:srgbClr val="226AB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DFEBB2-8696-4E2E-9A5A-B8D8129B5B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012" y="2096161"/>
            <a:ext cx="3634882" cy="4488992"/>
          </a:xfrm>
          <a:prstGeom prst="rect">
            <a:avLst/>
          </a:prstGeom>
          <a:noFill/>
          <a:ln w="25400">
            <a:solidFill>
              <a:srgbClr val="226AB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34326D5-47B6-4197-A753-ACAEB9280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3530" y="2096161"/>
            <a:ext cx="3634882" cy="4527031"/>
          </a:xfrm>
          <a:prstGeom prst="rect">
            <a:avLst/>
          </a:prstGeom>
          <a:ln>
            <a:solidFill>
              <a:srgbClr val="226AB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B0BE2409-CBF1-4705-9D3D-174925CCE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557" y="655910"/>
            <a:ext cx="806022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latin typeface="+mn-lt"/>
              </a:rPr>
              <a:t>Increasing currents, waves, bioturbation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(disturbance extent, intensity, duration, frequency, sequence)</a:t>
            </a:r>
          </a:p>
        </p:txBody>
      </p:sp>
      <p:sp>
        <p:nvSpPr>
          <p:cNvPr id="14" name="Right Arrow 9">
            <a:extLst>
              <a:ext uri="{FF2B5EF4-FFF2-40B4-BE49-F238E27FC236}">
                <a16:creationId xmlns:a16="http://schemas.microsoft.com/office/drawing/2014/main" id="{3FBA1DC8-AE6E-4D31-ACAF-057A6031E1AF}"/>
              </a:ext>
            </a:extLst>
          </p:cNvPr>
          <p:cNvSpPr/>
          <p:nvPr/>
        </p:nvSpPr>
        <p:spPr bwMode="auto">
          <a:xfrm>
            <a:off x="4061376" y="1600393"/>
            <a:ext cx="4114800" cy="280942"/>
          </a:xfrm>
          <a:prstGeom prst="rightArrow">
            <a:avLst/>
          </a:prstGeom>
          <a:solidFill>
            <a:srgbClr val="226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C02965-2A76-44EB-B48C-63FF204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6348"/>
            <a:ext cx="4114800" cy="365125"/>
          </a:xfrm>
        </p:spPr>
        <p:txBody>
          <a:bodyPr/>
          <a:lstStyle/>
          <a:p>
            <a:r>
              <a:rPr lang="en-US" dirty="0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50366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Tipping points in NC seagrass cover</a:t>
            </a:r>
          </a:p>
        </p:txBody>
      </p:sp>
      <p:pic>
        <p:nvPicPr>
          <p:cNvPr id="15" name="Picture 14" descr="redrawn fron fonseca and bell 1998.jpg">
            <a:extLst>
              <a:ext uri="{FF2B5EF4-FFF2-40B4-BE49-F238E27FC236}">
                <a16:creationId xmlns:a16="http://schemas.microsoft.com/office/drawing/2014/main" id="{E8AF3E52-BCF9-4AD5-9B60-13966D318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53" t="7339" r="3670" b="5810"/>
          <a:stretch/>
        </p:blipFill>
        <p:spPr>
          <a:xfrm>
            <a:off x="1838965" y="724488"/>
            <a:ext cx="8725137" cy="61335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DF925F-A046-4E0E-8830-05DF9553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1679312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Mitigation location and strategy</a:t>
            </a:r>
          </a:p>
        </p:txBody>
      </p:sp>
      <p:pic>
        <p:nvPicPr>
          <p:cNvPr id="6" name="Picture 2" descr="C:\MARK WORK AREA\ACTIVE PROJECTS\BONNER BRIDGE AND AVON WIND ENERGY CORRIDORS\GRAPHICS\Bonner_Bridge_islands shadow effect.jpg">
            <a:extLst>
              <a:ext uri="{FF2B5EF4-FFF2-40B4-BE49-F238E27FC236}">
                <a16:creationId xmlns:a16="http://schemas.microsoft.com/office/drawing/2014/main" id="{19AF63A6-9336-4F4E-B52E-D5AE5C392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" y="725464"/>
            <a:ext cx="9982889" cy="60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0C487-784D-4A2A-86E5-4698D24E6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55" y="710990"/>
            <a:ext cx="2792852" cy="312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30FD1-B8D3-4E08-A461-9F091C45C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55" y="3633646"/>
            <a:ext cx="2838075" cy="317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AC4C5F-F94D-4735-9295-C3AA6DECD446}"/>
              </a:ext>
            </a:extLst>
          </p:cNvPr>
          <p:cNvCxnSpPr>
            <a:cxnSpLocks/>
          </p:cNvCxnSpPr>
          <p:nvPr/>
        </p:nvCxnSpPr>
        <p:spPr>
          <a:xfrm flipH="1">
            <a:off x="2274519" y="1518276"/>
            <a:ext cx="766336" cy="440853"/>
          </a:xfrm>
          <a:prstGeom prst="straightConnector1">
            <a:avLst/>
          </a:prstGeom>
          <a:ln w="1206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CF59F7-A2FD-43E0-A57B-BC54DE9302DA}"/>
              </a:ext>
            </a:extLst>
          </p:cNvPr>
          <p:cNvCxnSpPr>
            <a:cxnSpLocks/>
          </p:cNvCxnSpPr>
          <p:nvPr/>
        </p:nvCxnSpPr>
        <p:spPr>
          <a:xfrm flipH="1">
            <a:off x="2325635" y="4406050"/>
            <a:ext cx="766336" cy="440853"/>
          </a:xfrm>
          <a:prstGeom prst="straightConnector1">
            <a:avLst/>
          </a:prstGeom>
          <a:ln w="1206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8FF38A-29E3-402D-8773-12BBE9180C5B}"/>
              </a:ext>
            </a:extLst>
          </p:cNvPr>
          <p:cNvSpPr/>
          <p:nvPr/>
        </p:nvSpPr>
        <p:spPr>
          <a:xfrm rot="21221630">
            <a:off x="1838965" y="4747517"/>
            <a:ext cx="312683" cy="612967"/>
          </a:xfrm>
          <a:custGeom>
            <a:avLst/>
            <a:gdLst>
              <a:gd name="connsiteX0" fmla="*/ 10510 w 312683"/>
              <a:gd name="connsiteY0" fmla="*/ 0 h 525517"/>
              <a:gd name="connsiteX1" fmla="*/ 2627 w 312683"/>
              <a:gd name="connsiteY1" fmla="*/ 118241 h 525517"/>
              <a:gd name="connsiteX2" fmla="*/ 0 w 312683"/>
              <a:gd name="connsiteY2" fmla="*/ 181303 h 525517"/>
              <a:gd name="connsiteX3" fmla="*/ 13138 w 312683"/>
              <a:gd name="connsiteY3" fmla="*/ 254876 h 525517"/>
              <a:gd name="connsiteX4" fmla="*/ 26276 w 312683"/>
              <a:gd name="connsiteY4" fmla="*/ 304800 h 525517"/>
              <a:gd name="connsiteX5" fmla="*/ 70945 w 312683"/>
              <a:gd name="connsiteY5" fmla="*/ 365235 h 525517"/>
              <a:gd name="connsiteX6" fmla="*/ 107731 w 312683"/>
              <a:gd name="connsiteY6" fmla="*/ 415159 h 525517"/>
              <a:gd name="connsiteX7" fmla="*/ 157655 w 312683"/>
              <a:gd name="connsiteY7" fmla="*/ 459828 h 525517"/>
              <a:gd name="connsiteX8" fmla="*/ 189186 w 312683"/>
              <a:gd name="connsiteY8" fmla="*/ 493986 h 525517"/>
              <a:gd name="connsiteX9" fmla="*/ 233855 w 312683"/>
              <a:gd name="connsiteY9" fmla="*/ 512379 h 525517"/>
              <a:gd name="connsiteX10" fmla="*/ 268014 w 312683"/>
              <a:gd name="connsiteY10" fmla="*/ 522890 h 525517"/>
              <a:gd name="connsiteX11" fmla="*/ 312683 w 312683"/>
              <a:gd name="connsiteY11" fmla="*/ 525517 h 52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683" h="525517">
                <a:moveTo>
                  <a:pt x="10510" y="0"/>
                </a:moveTo>
                <a:lnTo>
                  <a:pt x="2627" y="118241"/>
                </a:lnTo>
                <a:lnTo>
                  <a:pt x="0" y="181303"/>
                </a:lnTo>
                <a:lnTo>
                  <a:pt x="13138" y="254876"/>
                </a:lnTo>
                <a:lnTo>
                  <a:pt x="26276" y="304800"/>
                </a:lnTo>
                <a:lnTo>
                  <a:pt x="70945" y="365235"/>
                </a:lnTo>
                <a:lnTo>
                  <a:pt x="107731" y="415159"/>
                </a:lnTo>
                <a:lnTo>
                  <a:pt x="157655" y="459828"/>
                </a:lnTo>
                <a:lnTo>
                  <a:pt x="189186" y="493986"/>
                </a:lnTo>
                <a:lnTo>
                  <a:pt x="233855" y="512379"/>
                </a:lnTo>
                <a:lnTo>
                  <a:pt x="268014" y="522890"/>
                </a:lnTo>
                <a:lnTo>
                  <a:pt x="312683" y="525517"/>
                </a:lnTo>
              </a:path>
            </a:pathLst>
          </a:custGeom>
          <a:noFill/>
          <a:ln w="635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15B4760-FC25-4889-B907-C938BE74165F}"/>
              </a:ext>
            </a:extLst>
          </p:cNvPr>
          <p:cNvSpPr/>
          <p:nvPr/>
        </p:nvSpPr>
        <p:spPr>
          <a:xfrm>
            <a:off x="10574220" y="725464"/>
            <a:ext cx="205477" cy="543320"/>
          </a:xfrm>
          <a:custGeom>
            <a:avLst/>
            <a:gdLst>
              <a:gd name="connsiteX0" fmla="*/ 0 w 170482"/>
              <a:gd name="connsiteY0" fmla="*/ 0 h 317715"/>
              <a:gd name="connsiteX1" fmla="*/ 77492 w 170482"/>
              <a:gd name="connsiteY1" fmla="*/ 216976 h 317715"/>
              <a:gd name="connsiteX2" fmla="*/ 170482 w 170482"/>
              <a:gd name="connsiteY2" fmla="*/ 317715 h 3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482" h="317715">
                <a:moveTo>
                  <a:pt x="0" y="0"/>
                </a:moveTo>
                <a:lnTo>
                  <a:pt x="77492" y="216976"/>
                </a:lnTo>
                <a:lnTo>
                  <a:pt x="170482" y="317715"/>
                </a:lnTo>
              </a:path>
            </a:pathLst>
          </a:custGeom>
          <a:noFill/>
          <a:ln w="9842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6BE779-48CF-4EE1-814D-189787E5F2F0}"/>
              </a:ext>
            </a:extLst>
          </p:cNvPr>
          <p:cNvCxnSpPr>
            <a:cxnSpLocks/>
          </p:cNvCxnSpPr>
          <p:nvPr/>
        </p:nvCxnSpPr>
        <p:spPr>
          <a:xfrm flipV="1">
            <a:off x="10007284" y="1222760"/>
            <a:ext cx="407910" cy="736369"/>
          </a:xfrm>
          <a:prstGeom prst="straightConnector1">
            <a:avLst/>
          </a:prstGeom>
          <a:ln w="1524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C1E5D9-9C17-4C81-BEA3-6279834D5326}"/>
              </a:ext>
            </a:extLst>
          </p:cNvPr>
          <p:cNvSpPr txBox="1"/>
          <p:nvPr/>
        </p:nvSpPr>
        <p:spPr>
          <a:xfrm>
            <a:off x="8989727" y="2008454"/>
            <a:ext cx="225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Oregon Inlet &amp; Bonner Bridge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CB2496-38B2-40D1-9A1A-0EB7EA93B27D}"/>
              </a:ext>
            </a:extLst>
          </p:cNvPr>
          <p:cNvSpPr txBox="1"/>
          <p:nvPr/>
        </p:nvSpPr>
        <p:spPr>
          <a:xfrm>
            <a:off x="3815262" y="105318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Dredge material islands</a:t>
            </a:r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062FD0C6-E47A-4227-B185-9B938937873D}"/>
              </a:ext>
            </a:extLst>
          </p:cNvPr>
          <p:cNvSpPr/>
          <p:nvPr/>
        </p:nvSpPr>
        <p:spPr>
          <a:xfrm>
            <a:off x="6683356" y="4483547"/>
            <a:ext cx="457200" cy="497302"/>
          </a:xfrm>
          <a:prstGeom prst="mathMultiply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546B5-8444-42FF-8F21-15BF8D99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286693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Forecast seagrass cover response to wave ↓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EED32D-EA04-42BD-925C-F9F474988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" y="433189"/>
            <a:ext cx="6136703" cy="64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A986AD-B2A5-4BEC-B04A-08CAE8EC040D}"/>
              </a:ext>
            </a:extLst>
          </p:cNvPr>
          <p:cNvSpPr/>
          <p:nvPr/>
        </p:nvSpPr>
        <p:spPr>
          <a:xfrm>
            <a:off x="6393228" y="104328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Seagrass cover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(RWE) before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vs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after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For every foot of wall we forecast ↑ 150 ft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(13.9 m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 of seagrass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500’ of wall = ~1.7 ac (0.69 ha)</a:t>
            </a:r>
          </a:p>
        </p:txBody>
      </p:sp>
      <p:pic>
        <p:nvPicPr>
          <p:cNvPr id="17" name="Picture 16" descr="redrawn fron fonseca and bell 1998.jpg">
            <a:extLst>
              <a:ext uri="{FF2B5EF4-FFF2-40B4-BE49-F238E27FC236}">
                <a16:creationId xmlns:a16="http://schemas.microsoft.com/office/drawing/2014/main" id="{F7B8555A-ACE5-44F4-A0CC-06534197F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53" t="7339" r="3670" b="5810"/>
          <a:stretch/>
        </p:blipFill>
        <p:spPr>
          <a:xfrm>
            <a:off x="6900597" y="3506397"/>
            <a:ext cx="4861656" cy="338409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EC40E-ED90-436D-8D86-7AEA34C4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182742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Mitigation Alternatives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3DEBA7-9204-4378-8293-304EFB1E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25" y="399375"/>
            <a:ext cx="4631234" cy="2707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C3610-7A12-459C-96F0-1D69DD8D4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53"/>
          <a:stretch/>
        </p:blipFill>
        <p:spPr>
          <a:xfrm>
            <a:off x="977777" y="3047075"/>
            <a:ext cx="4644082" cy="2052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A5991-67FC-40DD-872F-CA3C34ED29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0"/>
          <a:stretch/>
        </p:blipFill>
        <p:spPr>
          <a:xfrm>
            <a:off x="990625" y="5030592"/>
            <a:ext cx="4644083" cy="144759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3B6BF34-E6C0-4D42-8514-A6CA09CBA234}"/>
              </a:ext>
            </a:extLst>
          </p:cNvPr>
          <p:cNvSpPr txBox="1">
            <a:spLocks/>
          </p:cNvSpPr>
          <p:nvPr/>
        </p:nvSpPr>
        <p:spPr>
          <a:xfrm>
            <a:off x="6343650" y="710660"/>
            <a:ext cx="4387850" cy="54562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37609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Eight options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Factors reviewed/ studied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Mobilization challenges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Installation issues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Maintenance concerns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Costs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Estimated essential fish habitat (EFH) utility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Potential site impacts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D5C9CE-601C-4D7B-97E3-7BA78093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361157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92306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Installation Dec 2016 – Jan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5D66FF-BE39-40F3-9758-048093884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0" y="1313333"/>
            <a:ext cx="7221006" cy="541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976B5-D138-434A-B6F9-EA168AB1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2" y="589034"/>
            <a:ext cx="3000412" cy="300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953FDC-A13E-4555-885B-950598F2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70" y="715144"/>
            <a:ext cx="4431278" cy="3323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3FDFB2-F9BC-4512-B910-EB55F3F8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E1C3A-B66D-4E77-914F-119747810A5D}"/>
              </a:ext>
            </a:extLst>
          </p:cNvPr>
          <p:cNvSpPr txBox="1"/>
          <p:nvPr/>
        </p:nvSpPr>
        <p:spPr>
          <a:xfrm>
            <a:off x="7833464" y="4340975"/>
            <a:ext cx="4114800" cy="2049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376092"/>
                </a:solidFill>
              </a:rPr>
              <a:t>Excavator pushed 12” diameter fiberglass pile into substrate (~25’ deep)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dirty="0">
              <a:solidFill>
                <a:srgbClr val="376092"/>
              </a:solidFill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376092"/>
                </a:solidFill>
              </a:rPr>
              <a:t>Installed in Low Draft Conditions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376092"/>
                </a:solidFill>
              </a:rPr>
              <a:t>No access channel dug to the installation site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868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62D11-04A6-44D5-A30C-1AA17B231927}"/>
              </a:ext>
            </a:extLst>
          </p:cNvPr>
          <p:cNvSpPr txBox="1"/>
          <p:nvPr/>
        </p:nvSpPr>
        <p:spPr>
          <a:xfrm>
            <a:off x="0" y="0"/>
            <a:ext cx="1838965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MONITORING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04C5B9-FD40-44DA-A614-232C98C88239}"/>
              </a:ext>
            </a:extLst>
          </p:cNvPr>
          <p:cNvSpPr txBox="1">
            <a:spLocks/>
          </p:cNvSpPr>
          <p:nvPr/>
        </p:nvSpPr>
        <p:spPr>
          <a:xfrm>
            <a:off x="6343650" y="0"/>
            <a:ext cx="5848350" cy="521208"/>
          </a:xfrm>
          <a:prstGeom prst="rect">
            <a:avLst/>
          </a:prstGeom>
          <a:solidFill>
            <a:srgbClr val="4F81BD">
              <a:lumMod val="75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Installation Dec 2016 – Jan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28B81-4E85-409B-8DA2-C24A220885E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4"/>
          <a:stretch/>
        </p:blipFill>
        <p:spPr bwMode="auto">
          <a:xfrm>
            <a:off x="539454" y="430295"/>
            <a:ext cx="5409401" cy="368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32117-1E17-4542-BAEC-4FB391BF0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8" y="4208360"/>
            <a:ext cx="2948154" cy="2211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28B65-300A-4194-8097-9C2035D5E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70" y="4311638"/>
            <a:ext cx="3213115" cy="24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F42DC-4EAC-43D2-8032-5689E4A2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36" y="2565920"/>
            <a:ext cx="4791476" cy="359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D33A11-CEC2-452C-AF08-175966A0CC27}"/>
              </a:ext>
            </a:extLst>
          </p:cNvPr>
          <p:cNvSpPr txBox="1"/>
          <p:nvPr/>
        </p:nvSpPr>
        <p:spPr>
          <a:xfrm>
            <a:off x="6821556" y="780262"/>
            <a:ext cx="419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b="1" dirty="0"/>
              <a:t>Δ </a:t>
            </a:r>
            <a:r>
              <a:rPr lang="en-US" sz="2400" b="1" dirty="0"/>
              <a:t>Biological colonization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b="1" dirty="0"/>
              <a:t>Δ </a:t>
            </a:r>
            <a:r>
              <a:rPr lang="en-US" sz="2400" b="1" dirty="0"/>
              <a:t> Sediment elevation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b="1" dirty="0"/>
              <a:t>Δ</a:t>
            </a:r>
            <a:r>
              <a:rPr lang="en-US" sz="2400" b="1" dirty="0"/>
              <a:t> Seagrass coverage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C94832-98CA-4ABC-BBED-04A4630B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WEDA DREDGING SUMMIT &amp; EXPO ‘19</a:t>
            </a:r>
          </a:p>
        </p:txBody>
      </p:sp>
    </p:spTree>
    <p:extLst>
      <p:ext uri="{BB962C8B-B14F-4D97-AF65-F5344CB8AC3E}">
        <p14:creationId xmlns:p14="http://schemas.microsoft.com/office/powerpoint/2010/main" val="15455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628</Words>
  <Application>Microsoft Office PowerPoint</Application>
  <PresentationFormat>Widescreen</PresentationFormat>
  <Paragraphs>134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Todd</dc:creator>
  <cp:lastModifiedBy>Phillip Todd</cp:lastModifiedBy>
  <cp:revision>12</cp:revision>
  <dcterms:created xsi:type="dcterms:W3CDTF">2019-03-25T18:20:32Z</dcterms:created>
  <dcterms:modified xsi:type="dcterms:W3CDTF">2021-06-17T16:50:35Z</dcterms:modified>
</cp:coreProperties>
</file>